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9" r:id="rId4"/>
    <p:sldId id="2807" r:id="rId5"/>
    <p:sldId id="2821" r:id="rId6"/>
    <p:sldId id="2806" r:id="rId7"/>
    <p:sldId id="2781" r:id="rId8"/>
    <p:sldId id="2808" r:id="rId9"/>
    <p:sldId id="2809" r:id="rId10"/>
    <p:sldId id="2811" r:id="rId11"/>
    <p:sldId id="2812" r:id="rId12"/>
    <p:sldId id="2813" r:id="rId13"/>
    <p:sldId id="2814" r:id="rId14"/>
    <p:sldId id="2810" r:id="rId15"/>
    <p:sldId id="2815" r:id="rId16"/>
    <p:sldId id="2822" r:id="rId17"/>
    <p:sldId id="2817" r:id="rId18"/>
    <p:sldId id="2818" r:id="rId19"/>
    <p:sldId id="2819" r:id="rId20"/>
    <p:sldId id="2816" r:id="rId21"/>
    <p:sldId id="258" r:id="rId22"/>
    <p:sldId id="2820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3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8A89E4-92BD-4EBB-9392-B5D69541C2AB}" type="datetimeFigureOut">
              <a:rPr lang="en-AU" smtClean="0"/>
              <a:t>18/08/2025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B14F84-C7F4-4DE1-AB1E-8CB3195AB20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300197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Thx and ack country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B14F84-C7F4-4DE1-AB1E-8CB3195AB20A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366586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Evidence from many declassified documents, testimonies and interviews </a:t>
            </a:r>
            <a:r>
              <a:rPr lang="en-US" dirty="0"/>
              <a:t>suggests that the world has, indeed, been lucky, given the number of instances in which nuclear weapons were nearly used inadvertently as a result of miscalculation or error.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B14F84-C7F4-4DE1-AB1E-8CB3195AB20A}" type="slidenum">
              <a:rPr lang="en-AU" smtClean="0"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432956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from their 1986 peak of 70 300,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B14F84-C7F4-4DE1-AB1E-8CB3195AB20A}" type="slidenum">
              <a:rPr lang="en-AU" smtClean="0"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56911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7">
            <a:extLst>
              <a:ext uri="{FF2B5EF4-FFF2-40B4-BE49-F238E27FC236}">
                <a16:creationId xmlns:a16="http://schemas.microsoft.com/office/drawing/2014/main" id="{31DCF862-3492-C8A5-1523-04F24BC47092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46513" y="9431338"/>
            <a:ext cx="2941637" cy="496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CAFD6ECE-50EF-AF4F-961F-B297D506C793}" type="slidenum">
              <a:rPr lang="en-GB" altLang="en-US">
                <a:solidFill>
                  <a:srgbClr val="000000"/>
                </a:solidFill>
              </a:rPr>
              <a:pPr/>
              <a:t>6</a:t>
            </a:fld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176131" name="Text Box 1">
            <a:extLst>
              <a:ext uri="{FF2B5EF4-FFF2-40B4-BE49-F238E27FC236}">
                <a16:creationId xmlns:a16="http://schemas.microsoft.com/office/drawing/2014/main" id="{57F1F837-43BF-96E7-7CB0-F471840A62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6513" y="9431338"/>
            <a:ext cx="2941637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/>
            <a:fld id="{45C544F4-8D2E-3B47-AA8A-012673044652}" type="slidenum">
              <a:rPr lang="en-GB" altLang="en-US" sz="1200">
                <a:solidFill>
                  <a:srgbClr val="000000"/>
                </a:solidFill>
              </a:rPr>
              <a:pPr algn="r"/>
              <a:t>6</a:t>
            </a:fld>
            <a:endParaRPr lang="en-GB" altLang="en-US" sz="1200">
              <a:solidFill>
                <a:srgbClr val="000000"/>
              </a:solidFill>
            </a:endParaRPr>
          </a:p>
        </p:txBody>
      </p:sp>
      <p:sp>
        <p:nvSpPr>
          <p:cNvPr id="176132" name="Text Box 2">
            <a:extLst>
              <a:ext uri="{FF2B5EF4-FFF2-40B4-BE49-F238E27FC236}">
                <a16:creationId xmlns:a16="http://schemas.microsoft.com/office/drawing/2014/main" id="{90DF7C8B-A865-147F-6D65-B456D0658D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1888" y="744538"/>
            <a:ext cx="4525962" cy="37242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76133" name="Text Box 3">
            <a:extLst>
              <a:ext uri="{FF2B5EF4-FFF2-40B4-BE49-F238E27FC236}">
                <a16:creationId xmlns:a16="http://schemas.microsoft.com/office/drawing/2014/main" id="{2A09C2BE-DBB8-EF09-26BB-C636AA0095EF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679450" y="4716463"/>
            <a:ext cx="5430838" cy="839787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>
                <a:latin typeface="Arial" panose="020B0604020202020204" pitchFamily="34" charset="0"/>
                <a:ea typeface="ＭＳ Ｐゴシック" panose="020B0600070205080204" pitchFamily="34" charset="-128"/>
              </a:rPr>
              <a:t>While a tiny fraction of their arsenals coulda global nuclear famine, a large scale war between them involving just the 1550 weapons each is allowed when New START os fully implemented might cause the extinction of our species.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3" name="Slide Image Placeholder 1">
            <a:extLst>
              <a:ext uri="{FF2B5EF4-FFF2-40B4-BE49-F238E27FC236}">
                <a16:creationId xmlns:a16="http://schemas.microsoft.com/office/drawing/2014/main" id="{DFAAF354-9BF6-5D23-2AD1-7806B2FC471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2034" name="Notes Placeholder 2">
            <a:extLst>
              <a:ext uri="{FF2B5EF4-FFF2-40B4-BE49-F238E27FC236}">
                <a16:creationId xmlns:a16="http://schemas.microsoft.com/office/drawing/2014/main" id="{8C6AC36A-A8E4-A37A-267C-BFFFDC93FD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72035" name="Slide Number Placeholder 3">
            <a:extLst>
              <a:ext uri="{FF2B5EF4-FFF2-40B4-BE49-F238E27FC236}">
                <a16:creationId xmlns:a16="http://schemas.microsoft.com/office/drawing/2014/main" id="{938008B5-710A-817A-BE30-6736F580E8D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3846513" y="9431338"/>
            <a:ext cx="2941637" cy="496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4061867C-2C29-F745-B8D0-6D1AEC2F8979}" type="slidenum">
              <a:rPr lang="en-US" altLang="en-US"/>
              <a:pPr/>
              <a:t>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-High alert weapons  in France, Russia, the UK, the United States and, for the first time, also in China.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Strategic Arms Reduction Treaty, or </a:t>
            </a:r>
            <a:endParaRPr lang="en-US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B14F84-C7F4-4DE1-AB1E-8CB3195AB20A}" type="slidenum">
              <a:rPr lang="en-AU" smtClean="0"/>
              <a:t>10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834316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b="1" dirty="0"/>
              <a:t>S o u t h K o r e a , J a p a n , a n d P a k i s t a n </a:t>
            </a:r>
            <a:r>
              <a:rPr lang="pt-BR" dirty="0"/>
              <a:t>h a v e a l l e x p r e s s e d i n t e r e s t i n n u c l e a r - p o w e r e d s u b m a r i n e s . W o r r y i n g l y ,</a:t>
            </a:r>
          </a:p>
          <a:p>
            <a:r>
              <a:rPr lang="pt-BR" dirty="0"/>
              <a:t>a n d h e r e i n l i e s t h e p r o b l e m i n i t s s t a r k e s t f o r m , </a:t>
            </a:r>
            <a:r>
              <a:rPr lang="pt-BR" b="1" dirty="0"/>
              <a:t>I r a n </a:t>
            </a:r>
            <a:r>
              <a:rPr lang="pt-BR" dirty="0"/>
              <a:t>h a s i n f o r m e d t h e I A E A t h a t i t i n t e n d s a t</a:t>
            </a:r>
          </a:p>
          <a:p>
            <a:r>
              <a:rPr lang="pt-BR" dirty="0"/>
              <a:t>s o m e u n s p e c i f i e d t i m e t o a c q u i r e s u c h a</a:t>
            </a:r>
          </a:p>
          <a:p>
            <a:r>
              <a:rPr lang="pt-BR" dirty="0"/>
              <a:t>c a p a b i l i t y , 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B14F84-C7F4-4DE1-AB1E-8CB3195AB20A}" type="slidenum">
              <a:rPr lang="en-AU" smtClean="0"/>
              <a:t>18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674567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S o u t h K o r e a ,</a:t>
            </a:r>
          </a:p>
          <a:p>
            <a:r>
              <a:rPr lang="pt-BR" dirty="0"/>
              <a:t>J a p a n , a n d P a k i s t a n h a v e a l l e x p r e s s e d i n t e r e s t</a:t>
            </a:r>
          </a:p>
          <a:p>
            <a:r>
              <a:rPr lang="pt-BR" dirty="0"/>
              <a:t>i n n u c l e a r - p o w e r e d s u b m a r i n e s . W o r r y i n g l y ,</a:t>
            </a:r>
          </a:p>
          <a:p>
            <a:r>
              <a:rPr lang="pt-BR" dirty="0"/>
              <a:t>a n d h e r e i n l i e s t h e p r o b l e m i n i t s s t a r k e s t f o r m ,</a:t>
            </a:r>
          </a:p>
          <a:p>
            <a:r>
              <a:rPr lang="pt-BR" dirty="0"/>
              <a:t>I r a n h a s i n f o r m e d t h e I A E A t h a t i t i n t e n d s a t</a:t>
            </a:r>
          </a:p>
          <a:p>
            <a:r>
              <a:rPr lang="pt-BR" dirty="0"/>
              <a:t>s o m e u n s p e c i f i e d t i m e t o a c q u i r e s u c h a</a:t>
            </a:r>
          </a:p>
          <a:p>
            <a:r>
              <a:rPr lang="pt-BR" dirty="0"/>
              <a:t>c a p a b i l i t y , 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B14F84-C7F4-4DE1-AB1E-8CB3195AB20A}" type="slidenum">
              <a:rPr lang="en-AU" smtClean="0"/>
              <a:t>20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087430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BED377-8867-F9C5-E4DD-9D99A761C3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850EBB-05CC-D41A-4B69-7A0012EB59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3FDADF-65AF-678D-81A7-02C3A869F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9213A-C9BE-4413-8487-BCE6F83C2321}" type="datetimeFigureOut">
              <a:rPr lang="en-AU" smtClean="0"/>
              <a:t>18/08/2025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0517C1-A7A2-062B-7567-8AC1F4F3E4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F9998C-DE6E-940F-A10E-734DEEFD4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DC2C2-C3D4-47D8-9D8C-58BB91B4244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52976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2F66F-F606-0871-1482-29BB5ABBD4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8F5748-25E1-6CA8-35EE-3B3A17B444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7461B4-99B3-46F3-6521-87AB74E18C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9213A-C9BE-4413-8487-BCE6F83C2321}" type="datetimeFigureOut">
              <a:rPr lang="en-AU" smtClean="0"/>
              <a:t>18/08/2025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E3C46E-347A-C7C2-13C2-F346AE1FA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3F4FA0-5B7B-67ED-6850-169C6E4FB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DC2C2-C3D4-47D8-9D8C-58BB91B4244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16459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A42110D-C0DB-1230-8930-3FDDEB95CB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B8B891-5D9A-6316-0376-4904B6D0A6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FFCBA8-74F0-7E72-C9A9-439DCDB4A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9213A-C9BE-4413-8487-BCE6F83C2321}" type="datetimeFigureOut">
              <a:rPr lang="en-AU" smtClean="0"/>
              <a:t>18/08/2025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8C2EA3-7D29-42B4-1AF1-8B9B8C297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6433D1-D320-A8BB-EB39-5599B1DD9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DC2C2-C3D4-47D8-9D8C-58BB91B4244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6775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F265AC-CC20-6D35-F969-72091AE1E0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F077CF-C1D2-1040-CA64-458BE75448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E8EDA-634A-7997-77EA-46D8D4DD0C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9213A-C9BE-4413-8487-BCE6F83C2321}" type="datetimeFigureOut">
              <a:rPr lang="en-AU" smtClean="0"/>
              <a:t>18/08/2025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53947E-CA09-7A5A-9303-0892CD992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32BDD7-6DBF-4FC5-6E41-176BF349E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DC2C2-C3D4-47D8-9D8C-58BB91B4244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585247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31B27-9970-6776-135B-15AA2D001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7A8B42-C14B-2907-C810-AB251EE7A5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3C6DB2-B909-A99F-B819-56285209D5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9213A-C9BE-4413-8487-BCE6F83C2321}" type="datetimeFigureOut">
              <a:rPr lang="en-AU" smtClean="0"/>
              <a:t>18/08/2025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D5AC00-4AB9-0B1A-D7AB-8BAD70871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C11221-4C77-8ADE-2A59-3203F647F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DC2C2-C3D4-47D8-9D8C-58BB91B4244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99381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CBBC3-806F-D31F-CB12-35E5BBF76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65502E-3B97-993F-80C3-2B4D63990E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76E25A-5070-C281-B02C-581C9DA42D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B985C4-7ABF-50E0-3F7D-42F978363B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9213A-C9BE-4413-8487-BCE6F83C2321}" type="datetimeFigureOut">
              <a:rPr lang="en-AU" smtClean="0"/>
              <a:t>18/08/2025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A8F142-72FE-5B2B-CF0A-3711B1FB0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0B6415-1635-56EE-F8B1-CC51747E7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DC2C2-C3D4-47D8-9D8C-58BB91B4244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9234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836CAF-662B-FA90-2761-8564FCEB67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330F55-0A46-0CE4-DAE8-0702CA37CD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5DB785-BB82-51C5-7FD1-03BBD76CFF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C94C44-4453-0506-E485-EF6DF5971B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1ECA9EB-BEE0-E4E4-C6C2-86CA2FD9AA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D244C5-4663-FC0F-1BD1-15B3B8E75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9213A-C9BE-4413-8487-BCE6F83C2321}" type="datetimeFigureOut">
              <a:rPr lang="en-AU" smtClean="0"/>
              <a:t>18/08/2025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545721D-0AD2-6123-B578-A6DE811FA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C5835A3-B147-2A95-60DD-1DEBA0D9E6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DC2C2-C3D4-47D8-9D8C-58BB91B4244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27825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499B49-69A5-C0DF-0E20-CF0A56A7A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9C4A28-629F-B978-277F-B5BD4F611F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9213A-C9BE-4413-8487-BCE6F83C2321}" type="datetimeFigureOut">
              <a:rPr lang="en-AU" smtClean="0"/>
              <a:t>18/08/2025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87177E7-CA4E-B817-FEBD-A17007188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FF1954-9CB4-0AD6-86A9-DCD0D7A32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DC2C2-C3D4-47D8-9D8C-58BB91B4244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58581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97E5210-8E4B-66A2-D513-30DFE3709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9213A-C9BE-4413-8487-BCE6F83C2321}" type="datetimeFigureOut">
              <a:rPr lang="en-AU" smtClean="0"/>
              <a:t>18/08/2025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55BC93A-2BA3-DE55-6972-FC83EBE14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6F1C41-499B-3445-3C71-C137C9358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DC2C2-C3D4-47D8-9D8C-58BB91B4244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43491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C8BD69-E41D-BBAD-0155-2FCC104E8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35F5B0-5D1D-C377-509A-DCFAA563B1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9546A2-ACC6-B29B-BDF0-ED207D2C0B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8496D8-FD6D-4ADD-E282-923BFF5A7A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9213A-C9BE-4413-8487-BCE6F83C2321}" type="datetimeFigureOut">
              <a:rPr lang="en-AU" smtClean="0"/>
              <a:t>18/08/2025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8514E8-2693-25E6-26E6-3280CA857E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27C23F-98B5-3A11-F6D2-70E6EAA43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DC2C2-C3D4-47D8-9D8C-58BB91B4244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59217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0D422-FD9C-3A71-F06B-B6B209E9D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869E9F7-625D-B401-905D-9DDFDE6198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055D0E-DC55-1770-479E-AD82BF5F7B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AA934C-9D44-C032-37E4-6E3ECC3137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9213A-C9BE-4413-8487-BCE6F83C2321}" type="datetimeFigureOut">
              <a:rPr lang="en-AU" smtClean="0"/>
              <a:t>18/08/2025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FC2A23-E510-523C-A241-43750D378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2A405E-0FC7-5B83-3D98-7F56F7D59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DC2C2-C3D4-47D8-9D8C-58BB91B4244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65686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38875D6-2ED5-C105-8492-B2ACA6C3A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730464-57CF-F071-A890-A9A9F4FD90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7454DE-9627-FBDC-7AFE-F0A74AF9A5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6F9213A-C9BE-4413-8487-BCE6F83C2321}" type="datetimeFigureOut">
              <a:rPr lang="en-AU" smtClean="0"/>
              <a:t>18/08/2025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C22F01-DEDF-E310-929F-5DF0EC53EA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0319CB-F385-041D-EE95-2219DE30C4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EADC2C2-C3D4-47D8-9D8C-58BB91B4244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44980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ture.com/articles/d41586-023-00679-w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actionnetwork.org/letters/pm-fm-2025?source=direct_link&amp;" TargetMode="External"/><Relationship Id="rId2" Type="http://schemas.openxmlformats.org/officeDocument/2006/relationships/hyperlink" Target="https://icanw.org.au/pledge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icanw.org.au/cities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quitnukes.org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militarisminthent.substack.com/" TargetMode="External"/><Relationship Id="rId2" Type="http://schemas.openxmlformats.org/officeDocument/2006/relationships/hyperlink" Target="https://nautilus.org/briefing-books/australian-defence-facilities/nuclear-capable-b-52h-stratofortress-bombers-project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icanw.org.au/wp-content/uploads/ICAN-Nuclear-weapons-and-our-climate-web-pages.pd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sipri.org/publications/2024/sipri-background-papers/nuclear-weapons-and-artificial-intelligence-technological-promises-and-practical-realities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johnmenadue.com/aukus-and-the-threat-of-war-with-china/" TargetMode="External"/><Relationship Id="rId2" Type="http://schemas.openxmlformats.org/officeDocument/2006/relationships/hyperlink" Target="https://alicespringsnews.com.au/2018/06/22/pine-gaps-new-role-as-a-war-fighting-command-centre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nautilus.org/briefing-books/australian-defence-facilities/possibilities-and-effects-of-a-nuclear-missile-attack-on-pine-gap/" TargetMode="External"/><Relationship Id="rId4" Type="http://schemas.openxmlformats.org/officeDocument/2006/relationships/hyperlink" Target="https://johnmenadue.com/pine-gap-implicates-australia-as-complicit-in-israels-genocide-in-gaza/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icanw.org.au/action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ja.com.au/journal/2025/222/11/ending-nuclear-weapons-they-end-us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go.nature.com/4JQYHWT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go.nature.com/4JQYHWT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58C19-2BEC-C08D-1A47-EE0AA3C39B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40732" y="-142571"/>
            <a:ext cx="9144000" cy="2387600"/>
          </a:xfrm>
        </p:spPr>
        <p:txBody>
          <a:bodyPr/>
          <a:lstStyle/>
          <a:p>
            <a:r>
              <a:rPr lang="en-AU" dirty="0"/>
              <a:t>Nuclear Weapons</a:t>
            </a:r>
            <a:br>
              <a:rPr lang="en-AU" dirty="0"/>
            </a:br>
            <a:r>
              <a:rPr lang="en-AU" dirty="0"/>
              <a:t>Think global – act local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C1C428-B0F7-4A3D-2FCB-C7A57ABDE2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24400" y="2108464"/>
            <a:ext cx="3407924" cy="1655762"/>
          </a:xfrm>
        </p:spPr>
        <p:txBody>
          <a:bodyPr>
            <a:normAutofit/>
          </a:bodyPr>
          <a:lstStyle/>
          <a:p>
            <a:endParaRPr lang="en-AU" sz="3600" dirty="0"/>
          </a:p>
          <a:p>
            <a:r>
              <a:rPr lang="en-AU" sz="3600" dirty="0"/>
              <a:t>Margaret Beavis</a:t>
            </a:r>
          </a:p>
        </p:txBody>
      </p:sp>
      <p:pic>
        <p:nvPicPr>
          <p:cNvPr id="6" name="Content Placeholder 6">
            <a:extLst>
              <a:ext uri="{FF2B5EF4-FFF2-40B4-BE49-F238E27FC236}">
                <a16:creationId xmlns:a16="http://schemas.microsoft.com/office/drawing/2014/main" id="{2AA663F6-493D-B848-669D-764161CD81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311" y="3502971"/>
            <a:ext cx="3880064" cy="186669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796CB03-2F42-B0C6-8623-ABD0C34C41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12274" y="3531086"/>
            <a:ext cx="1800476" cy="1838582"/>
          </a:xfrm>
          <a:prstGeom prst="rect">
            <a:avLst/>
          </a:prstGeom>
        </p:spPr>
      </p:pic>
      <p:sp>
        <p:nvSpPr>
          <p:cNvPr id="12" name="AutoShape 2">
            <a:extLst>
              <a:ext uri="{FF2B5EF4-FFF2-40B4-BE49-F238E27FC236}">
                <a16:creationId xmlns:a16="http://schemas.microsoft.com/office/drawing/2014/main" id="{A0FC6872-C8D2-3F4F-3AA6-33BEE5FB3C0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17" name="AutoShape 4">
            <a:extLst>
              <a:ext uri="{FF2B5EF4-FFF2-40B4-BE49-F238E27FC236}">
                <a16:creationId xmlns:a16="http://schemas.microsoft.com/office/drawing/2014/main" id="{4738CCAB-AD2A-7ADF-8FCE-51013ACEDF2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98260" cy="3098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B87997D9-DA24-F403-9472-83A7D4DA56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5314" y="3858264"/>
            <a:ext cx="3770103" cy="1275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5677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F1B61-A016-4A91-98C0-F5DB30FF40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389" y="365125"/>
            <a:ext cx="10824411" cy="1325563"/>
          </a:xfrm>
        </p:spPr>
        <p:txBody>
          <a:bodyPr/>
          <a:lstStyle/>
          <a:p>
            <a:r>
              <a:rPr lang="en-US" b="1" dirty="0"/>
              <a:t>A worldwide nuclear arms race is underway.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61C7F5-4246-3E30-BEC7-C6DECCF81C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8168"/>
            <a:ext cx="10515600" cy="5005137"/>
          </a:xfrm>
        </p:spPr>
        <p:txBody>
          <a:bodyPr>
            <a:normAutofit/>
          </a:bodyPr>
          <a:lstStyle/>
          <a:p>
            <a:r>
              <a:rPr lang="en-US" sz="3600" dirty="0"/>
              <a:t>China, India, North Korea, Pakistan, Russia and the UK are all enlarging their arsenals. </a:t>
            </a:r>
          </a:p>
          <a:p>
            <a:r>
              <a:rPr lang="en-AU" sz="3600" dirty="0"/>
              <a:t>2011 New START treaty expires in February 2026, UK and US will no longer have numerical limits on their nuclear forces (first time since the 1970s).</a:t>
            </a:r>
          </a:p>
          <a:p>
            <a:endParaRPr lang="en-AU" sz="3600" dirty="0"/>
          </a:p>
          <a:p>
            <a:r>
              <a:rPr lang="en-US" sz="3600"/>
              <a:t>2,100</a:t>
            </a:r>
            <a:r>
              <a:rPr lang="en-US" sz="3600" baseline="30000"/>
              <a:t>+</a:t>
            </a:r>
            <a:r>
              <a:rPr lang="en-US" sz="3600"/>
              <a:t> </a:t>
            </a:r>
            <a:r>
              <a:rPr lang="en-US" sz="3600" dirty="0"/>
              <a:t>nuclear warheads are on high alert. </a:t>
            </a:r>
            <a:endParaRPr lang="en-AU" sz="3600" dirty="0"/>
          </a:p>
          <a:p>
            <a:pPr marL="0" indent="0" algn="r">
              <a:buNone/>
            </a:pPr>
            <a:r>
              <a:rPr lang="en-US" sz="1400" dirty="0"/>
              <a:t> </a:t>
            </a:r>
          </a:p>
          <a:p>
            <a:pPr marL="0" indent="0" algn="r">
              <a:buNone/>
            </a:pPr>
            <a:endParaRPr lang="en-US" sz="1400" dirty="0">
              <a:hlinkClick r:id="rId3"/>
            </a:endParaRPr>
          </a:p>
          <a:p>
            <a:pPr marL="0" indent="0" algn="r">
              <a:buNone/>
            </a:pPr>
            <a:r>
              <a:rPr lang="en-AU" sz="1400" dirty="0">
                <a:hlinkClick r:id="rId3"/>
              </a:rPr>
              <a:t>https://www.nature.com/articles/d41586-023-00679-w</a:t>
            </a:r>
            <a:endParaRPr lang="en-AU" sz="1400" dirty="0"/>
          </a:p>
        </p:txBody>
      </p:sp>
    </p:spTree>
    <p:extLst>
      <p:ext uri="{BB962C8B-B14F-4D97-AF65-F5344CB8AC3E}">
        <p14:creationId xmlns:p14="http://schemas.microsoft.com/office/powerpoint/2010/main" val="13741427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AE045FD-509C-EBD0-7A54-A6EA1FC456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/>
              <a:t>Heading in the wrong direction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B41DF02-F1D6-4474-0E68-6FB23EE895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Extensive nuclear </a:t>
            </a:r>
            <a:r>
              <a:rPr lang="en-US" dirty="0" err="1"/>
              <a:t>modernisations</a:t>
            </a:r>
            <a:r>
              <a:rPr lang="en-US" dirty="0"/>
              <a:t> are underway, </a:t>
            </a:r>
          </a:p>
          <a:p>
            <a:r>
              <a:rPr lang="en-US" dirty="0"/>
              <a:t>Nuclear‐armed Russia and Israel engaged in active wars involving repeated nuclear threats, </a:t>
            </a:r>
          </a:p>
          <a:p>
            <a:r>
              <a:rPr lang="en-US" dirty="0"/>
              <a:t>Russia and the US deploying nuclear weapons to additional states, </a:t>
            </a:r>
          </a:p>
          <a:p>
            <a:r>
              <a:rPr lang="en-US" dirty="0"/>
              <a:t>Widespread use of cyberwarfare.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The risk of nuclear war is greater than ever. 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139528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2ACE41-1012-524E-B27D-6B2F66DC1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81622"/>
          </a:xfrm>
        </p:spPr>
        <p:txBody>
          <a:bodyPr>
            <a:noAutofit/>
          </a:bodyPr>
          <a:lstStyle/>
          <a:p>
            <a:r>
              <a:rPr lang="en-AU" b="1" dirty="0"/>
              <a:t>What is unrealistic?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53209D-4630-FE2E-2403-67EC7CFF04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3610" y="1455821"/>
            <a:ext cx="10740189" cy="472114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3300" dirty="0"/>
              <a:t>Nihon </a:t>
            </a:r>
            <a:r>
              <a:rPr lang="en-US" sz="3300" dirty="0" err="1"/>
              <a:t>Hidankyo</a:t>
            </a:r>
            <a:r>
              <a:rPr lang="en-US" sz="3300" dirty="0"/>
              <a:t> was awarded the Nobel Peace Prize last year.</a:t>
            </a:r>
          </a:p>
          <a:p>
            <a:pPr marL="0" indent="0">
              <a:buNone/>
            </a:pPr>
            <a:endParaRPr lang="en-US" sz="3300" dirty="0"/>
          </a:p>
          <a:p>
            <a:pPr marL="0" indent="0">
              <a:buNone/>
            </a:pPr>
            <a:r>
              <a:rPr lang="en-US" sz="3300" dirty="0"/>
              <a:t>Nobel Committee Chair Jørgen Watne </a:t>
            </a:r>
            <a:r>
              <a:rPr lang="en-US" sz="3300" dirty="0" err="1"/>
              <a:t>Frydnes</a:t>
            </a:r>
            <a:r>
              <a:rPr lang="en-US" sz="3300" dirty="0"/>
              <a:t> noted: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3900" i="1" dirty="0"/>
              <a:t>“It is naive to believe our </a:t>
            </a:r>
            <a:r>
              <a:rPr lang="en-US" sz="3900" i="1" dirty="0" err="1"/>
              <a:t>civilisation</a:t>
            </a:r>
            <a:r>
              <a:rPr lang="en-US" sz="3900" i="1" dirty="0"/>
              <a:t> can survive a world order in which global security depends on nuclear weapons. </a:t>
            </a:r>
          </a:p>
          <a:p>
            <a:pPr marL="0" indent="0">
              <a:buNone/>
            </a:pPr>
            <a:r>
              <a:rPr lang="en-US" sz="3900" i="1" dirty="0"/>
              <a:t>The world is not meant to be a prison in which we await collective annihilation.”</a:t>
            </a:r>
          </a:p>
          <a:p>
            <a:pPr marL="0" indent="0">
              <a:buNone/>
            </a:pPr>
            <a:endParaRPr lang="en-US" dirty="0"/>
          </a:p>
          <a:p>
            <a:pPr marL="0" indent="0" algn="r">
              <a:buNone/>
            </a:pPr>
            <a:r>
              <a:rPr lang="en-AU" sz="1000" dirty="0"/>
              <a:t>https://www.nobelpeaceprize.org/getfile.php/137197-1733759231/_Dokumenter/Presse/2024/Presentation_Speech_2024.pdf</a:t>
            </a:r>
          </a:p>
        </p:txBody>
      </p:sp>
    </p:spTree>
    <p:extLst>
      <p:ext uri="{BB962C8B-B14F-4D97-AF65-F5344CB8AC3E}">
        <p14:creationId xmlns:p14="http://schemas.microsoft.com/office/powerpoint/2010/main" val="4344495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FE11BD-C8CB-F15E-4F5C-1F961BD995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After World War II, a global movement arose </a:t>
            </a:r>
            <a:br>
              <a:rPr lang="en-US" dirty="0"/>
            </a:b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A2BD73-9D73-46FF-8781-A2D3DB406D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1916"/>
            <a:ext cx="10515600" cy="5000959"/>
          </a:xfrm>
        </p:spPr>
        <p:txBody>
          <a:bodyPr>
            <a:normAutofit/>
          </a:bodyPr>
          <a:lstStyle/>
          <a:p>
            <a:r>
              <a:rPr lang="en-US" dirty="0"/>
              <a:t>Gradually, an international norm developed that </a:t>
            </a:r>
            <a:r>
              <a:rPr lang="en-US" dirty="0" err="1"/>
              <a:t>stigmatised</a:t>
            </a:r>
            <a:r>
              <a:rPr lang="en-US" dirty="0"/>
              <a:t> the use of nuclear weapons as morally unacceptable. </a:t>
            </a:r>
          </a:p>
          <a:p>
            <a:endParaRPr lang="en-US" dirty="0"/>
          </a:p>
          <a:p>
            <a:r>
              <a:rPr lang="en-US" dirty="0"/>
              <a:t>Like other international norms, the nuclear taboo is maintained by collective agreement – by widespread moral outrage at the prospect of using nuclear weapons, and by a mutual fear of the abyss awaiting humanity if the norm is violated. </a:t>
            </a:r>
          </a:p>
          <a:p>
            <a:endParaRPr lang="en-US" dirty="0"/>
          </a:p>
          <a:p>
            <a:pPr marL="0" indent="0">
              <a:buNone/>
            </a:pPr>
            <a:r>
              <a:rPr lang="en-AU" b="1" i="1" dirty="0"/>
              <a:t>The only way to protect against the horrendous impacts from nuclear weapons and nuclear war is to abolish them once and for all.</a:t>
            </a:r>
            <a:endParaRPr lang="en-AU" sz="3600" b="1" dirty="0"/>
          </a:p>
        </p:txBody>
      </p:sp>
    </p:spTree>
    <p:extLst>
      <p:ext uri="{BB962C8B-B14F-4D97-AF65-F5344CB8AC3E}">
        <p14:creationId xmlns:p14="http://schemas.microsoft.com/office/powerpoint/2010/main" val="4710511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689AA5-DB0B-1602-8C82-CC05CA5F7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/>
              <a:t>Working for a nuclear weapons free future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46E78D-E48A-8639-4207-721EDC14CE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1146277" cy="4351338"/>
          </a:xfrm>
        </p:spPr>
        <p:txBody>
          <a:bodyPr/>
          <a:lstStyle/>
          <a:p>
            <a:pPr marL="0" indent="0">
              <a:buNone/>
            </a:pPr>
            <a:r>
              <a:rPr lang="en-AU" sz="3600" dirty="0"/>
              <a:t>Public pressure creates treaties </a:t>
            </a:r>
          </a:p>
          <a:p>
            <a:pPr marL="0" indent="0">
              <a:buNone/>
            </a:pPr>
            <a:r>
              <a:rPr lang="en-AU" sz="3600" dirty="0"/>
              <a:t>			- which have real world impacts </a:t>
            </a:r>
          </a:p>
          <a:p>
            <a:pPr marL="0" indent="0">
              <a:buNone/>
            </a:pPr>
            <a:endParaRPr lang="en-AU" sz="3600" dirty="0"/>
          </a:p>
          <a:p>
            <a:r>
              <a:rPr lang="en-AU" dirty="0"/>
              <a:t>1950s limited nuclear weapons testing</a:t>
            </a:r>
          </a:p>
          <a:p>
            <a:r>
              <a:rPr lang="en-AU" dirty="0"/>
              <a:t>1980s worldwide campaigns led to reduced global nuclear arsenals</a:t>
            </a:r>
          </a:p>
          <a:p>
            <a:r>
              <a:rPr lang="en-AU" dirty="0"/>
              <a:t>2000s global civil society effort made nuclear weapons finally illegal under international law with the UN Treaty on the Prohibition of Nuclear Weapons  (TPNW)</a:t>
            </a:r>
          </a:p>
        </p:txBody>
      </p:sp>
    </p:spTree>
    <p:extLst>
      <p:ext uri="{BB962C8B-B14F-4D97-AF65-F5344CB8AC3E}">
        <p14:creationId xmlns:p14="http://schemas.microsoft.com/office/powerpoint/2010/main" val="13513314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ED164E-861D-8313-2DDD-3B03AD789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/>
              <a:t>What can we do 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8421B3-C371-E7A9-A55F-AE7A4247D9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663" y="1463040"/>
            <a:ext cx="11694695" cy="47139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 </a:t>
            </a:r>
            <a:r>
              <a:rPr lang="en-US" b="1" dirty="0"/>
              <a:t>Disarmament needs insistent public appeals and sustained pressure.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AU" sz="5200" dirty="0"/>
              <a:t>Lobby government to sign the TPNW 	</a:t>
            </a:r>
          </a:p>
          <a:p>
            <a:pPr marL="0" indent="0">
              <a:buNone/>
            </a:pPr>
            <a:endParaRPr lang="en-AU" sz="5200" dirty="0"/>
          </a:p>
          <a:p>
            <a:r>
              <a:rPr lang="en-AU" dirty="0"/>
              <a:t>ALP policy since 2018, some positive steps</a:t>
            </a:r>
          </a:p>
          <a:p>
            <a:r>
              <a:rPr lang="en-AU" dirty="0"/>
              <a:t>75% of Australians want us to sign treaty </a:t>
            </a:r>
          </a:p>
          <a:p>
            <a:r>
              <a:rPr lang="en-AU" dirty="0"/>
              <a:t>We would be the first “Nuclear Umbrella” state to do so</a:t>
            </a:r>
          </a:p>
          <a:p>
            <a:endParaRPr lang="en-AU" dirty="0"/>
          </a:p>
          <a:p>
            <a:endParaRPr lang="en-AU" dirty="0"/>
          </a:p>
          <a:p>
            <a:pPr marL="0" indent="0">
              <a:buNone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649522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C873CC-0025-6ACE-85EE-107099FA9D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17C719-02A3-A7DC-AD8F-88D8EE32A8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AU" sz="3900" b="1" dirty="0"/>
              <a:t>Send an email/ letter to the PM and FM – </a:t>
            </a:r>
            <a:r>
              <a:rPr lang="en-AU" sz="3900" dirty="0"/>
              <a:t>ask them to sign the treaty now.</a:t>
            </a:r>
          </a:p>
          <a:p>
            <a:pPr marL="0" indent="0">
              <a:buNone/>
            </a:pPr>
            <a:endParaRPr lang="en-AU" sz="3900" b="1" dirty="0"/>
          </a:p>
          <a:p>
            <a:pPr marL="0" indent="0">
              <a:buNone/>
            </a:pPr>
            <a:r>
              <a:rPr lang="en-AU" sz="3900" b="1" dirty="0"/>
              <a:t>Contact your federal MP –</a:t>
            </a:r>
            <a:r>
              <a:rPr lang="en-AU" sz="3900" dirty="0"/>
              <a:t>ask them to sign ICAN pledge, and govt sign treaty now.</a:t>
            </a:r>
          </a:p>
          <a:p>
            <a:pPr marL="0" indent="0">
              <a:buNone/>
            </a:pPr>
            <a:endParaRPr lang="en-AU" dirty="0"/>
          </a:p>
          <a:p>
            <a:pPr marL="0" indent="0">
              <a:buNone/>
            </a:pPr>
            <a:endParaRPr lang="en-AU" dirty="0"/>
          </a:p>
          <a:p>
            <a:pPr marL="0" indent="0">
              <a:buNone/>
            </a:pPr>
            <a:r>
              <a:rPr lang="en-AU" dirty="0"/>
              <a:t>Tools:  ICAN Australia Website – Action</a:t>
            </a:r>
          </a:p>
          <a:p>
            <a:pPr marL="0" indent="0">
              <a:buNone/>
            </a:pPr>
            <a:r>
              <a:rPr lang="en-AU" dirty="0">
                <a:hlinkClick r:id="rId2"/>
              </a:rPr>
              <a:t>https://icanw.org.au/pledge/</a:t>
            </a:r>
            <a:r>
              <a:rPr lang="en-AU" dirty="0"/>
              <a:t> </a:t>
            </a:r>
          </a:p>
          <a:p>
            <a:pPr marL="0" indent="0">
              <a:buNone/>
            </a:pPr>
            <a:r>
              <a:rPr lang="en-AU" dirty="0"/>
              <a:t> </a:t>
            </a:r>
            <a:r>
              <a:rPr lang="en-AU" dirty="0">
                <a:hlinkClick r:id="rId3"/>
              </a:rPr>
              <a:t>https://actionnetwork.org/letters/pm-fm-2025?source=direct_link&amp;</a:t>
            </a:r>
            <a:endParaRPr lang="en-AU" dirty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100273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17AB49-F458-227C-1F8D-7A46C566DC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/>
              <a:t>Is your local council on board?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331137-FA7D-02EB-704A-CB8933EB30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ICAN Cities Appeal</a:t>
            </a:r>
            <a:r>
              <a:rPr lang="en-US" dirty="0"/>
              <a:t> is a global call from cities and towns in support of the UN Treaty on the Prohibition of Nuclear Weapons.</a:t>
            </a:r>
            <a:endParaRPr lang="en-AU" dirty="0"/>
          </a:p>
          <a:p>
            <a:pPr marL="0" indent="0">
              <a:buNone/>
            </a:pPr>
            <a:endParaRPr lang="en-AU" dirty="0"/>
          </a:p>
          <a:p>
            <a:pPr marL="0" indent="0">
              <a:buNone/>
            </a:pPr>
            <a:r>
              <a:rPr lang="en-AU" dirty="0"/>
              <a:t>Over 50 councils have joined the Cities Appeal- including every state capital.</a:t>
            </a:r>
          </a:p>
          <a:p>
            <a:pPr marL="0" indent="0">
              <a:buNone/>
            </a:pPr>
            <a:endParaRPr lang="en-AU" dirty="0"/>
          </a:p>
          <a:p>
            <a:pPr marL="0" indent="0">
              <a:buNone/>
            </a:pPr>
            <a:r>
              <a:rPr lang="en-AU" dirty="0"/>
              <a:t>See if your local council has signed on</a:t>
            </a:r>
          </a:p>
          <a:p>
            <a:pPr marL="0" indent="0">
              <a:buNone/>
            </a:pPr>
            <a:r>
              <a:rPr lang="en-AU" dirty="0">
                <a:hlinkClick r:id="rId2"/>
              </a:rPr>
              <a:t>https://icanw.org.au/cities/</a:t>
            </a:r>
            <a:r>
              <a:rPr lang="en-AU" dirty="0"/>
              <a:t> </a:t>
            </a:r>
          </a:p>
          <a:p>
            <a:pPr marL="0" indent="0">
              <a:buNone/>
            </a:pPr>
            <a:r>
              <a:rPr lang="en-AU" dirty="0"/>
              <a:t>If not- contact your councillor or mayor.</a:t>
            </a:r>
          </a:p>
          <a:p>
            <a:pPr marL="0" indent="0">
              <a:buNone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767219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B25D1-5A49-66F1-CD7B-631BF3955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/>
              <a:t>Are you funding nuclear weapons companies with your Super?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D2EBFB-2A90-391D-918D-9253D1D1CB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AU" dirty="0"/>
              <a:t>Most MySuper fund options hold nuclear weapons companies</a:t>
            </a:r>
          </a:p>
          <a:p>
            <a:pPr marL="0" indent="0">
              <a:buNone/>
            </a:pPr>
            <a:r>
              <a:rPr lang="en-AU" dirty="0"/>
              <a:t>Notable exceptions include  Australian Ethical, </a:t>
            </a:r>
            <a:r>
              <a:rPr lang="en-AU" dirty="0" err="1"/>
              <a:t>HostPlus</a:t>
            </a:r>
            <a:r>
              <a:rPr lang="en-AU" dirty="0"/>
              <a:t> and Vanguard </a:t>
            </a:r>
          </a:p>
          <a:p>
            <a:pPr marL="0" indent="0">
              <a:buNone/>
            </a:pPr>
            <a:endParaRPr lang="en-AU" dirty="0"/>
          </a:p>
          <a:p>
            <a:pPr marL="0" indent="0">
              <a:buNone/>
            </a:pPr>
            <a:r>
              <a:rPr lang="en-AU" dirty="0"/>
              <a:t>Funds have multiple excuses:</a:t>
            </a:r>
          </a:p>
          <a:p>
            <a:pPr marL="0" indent="0">
              <a:buNone/>
            </a:pPr>
            <a:r>
              <a:rPr lang="en-AU" b="1" dirty="0"/>
              <a:t>A big one is members don’t care about it.</a:t>
            </a:r>
          </a:p>
          <a:p>
            <a:r>
              <a:rPr lang="en-AU" dirty="0"/>
              <a:t>Email your fund and ask if they have NW companies </a:t>
            </a:r>
            <a:r>
              <a:rPr lang="en-AU" b="1" dirty="0"/>
              <a:t>in any part </a:t>
            </a:r>
            <a:r>
              <a:rPr lang="en-AU" dirty="0"/>
              <a:t>of their portfolios. (they will try to fob you off with the ethical fund options)</a:t>
            </a:r>
          </a:p>
          <a:p>
            <a:r>
              <a:rPr lang="en-AU" dirty="0"/>
              <a:t>If they do have nukes, tell them what you think! Reputation matters…</a:t>
            </a:r>
          </a:p>
          <a:p>
            <a:pPr marL="0" indent="0">
              <a:buNone/>
            </a:pPr>
            <a:r>
              <a:rPr lang="en-AU" dirty="0">
                <a:hlinkClick r:id="rId3"/>
              </a:rPr>
              <a:t>https://quitnukes.org/</a:t>
            </a:r>
            <a:endParaRPr lang="en-AU" dirty="0"/>
          </a:p>
          <a:p>
            <a:pPr marL="0" indent="0">
              <a:buNone/>
            </a:pPr>
            <a:endParaRPr lang="en-AU" dirty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137412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52D5D6-0173-A760-012D-81194B98E5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395662"/>
          </a:xfrm>
        </p:spPr>
        <p:txBody>
          <a:bodyPr/>
          <a:lstStyle/>
          <a:p>
            <a:r>
              <a:rPr lang="en-AU" b="1" dirty="0"/>
              <a:t>Keeping Australia Nuclear Weapons Free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87D001-7482-89B5-E1E2-8AF27E0DF4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192" y="1253331"/>
            <a:ext cx="1109913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AU" b="1" dirty="0"/>
              <a:t>Malcolm Fraser refused to have nuclear weapons on Australian soil.</a:t>
            </a:r>
          </a:p>
          <a:p>
            <a:pPr marL="0" indent="0">
              <a:buNone/>
            </a:pPr>
            <a:r>
              <a:rPr lang="en-AU" dirty="0"/>
              <a:t>So:</a:t>
            </a:r>
          </a:p>
          <a:p>
            <a:r>
              <a:rPr lang="en-AU" dirty="0"/>
              <a:t>Any B-52’s based in Australia must not be nuclear weapons capable.</a:t>
            </a:r>
          </a:p>
          <a:p>
            <a:r>
              <a:rPr lang="en-AU" dirty="0"/>
              <a:t>Military exercises should not pre-position US missile systems and weapons stockpiles- </a:t>
            </a:r>
            <a:r>
              <a:rPr lang="en-AU" dirty="0" err="1"/>
              <a:t>eg</a:t>
            </a:r>
            <a:r>
              <a:rPr lang="en-AU" dirty="0"/>
              <a:t> Typhon missile systems</a:t>
            </a:r>
          </a:p>
          <a:p>
            <a:r>
              <a:rPr lang="en-AU" dirty="0"/>
              <a:t>Visiting submarines should be explicitly banned from carrying nuclear weapons in our ports.</a:t>
            </a:r>
          </a:p>
          <a:p>
            <a:r>
              <a:rPr lang="en-AU" dirty="0"/>
              <a:t>Pine Gap should not be used for nuclear weapons targeting.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BF3B381-F843-9951-B565-8B253053C7FA}"/>
              </a:ext>
            </a:extLst>
          </p:cNvPr>
          <p:cNvSpPr txBox="1"/>
          <p:nvPr/>
        </p:nvSpPr>
        <p:spPr>
          <a:xfrm>
            <a:off x="0" y="5779921"/>
            <a:ext cx="12103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dirty="0">
                <a:hlinkClick r:id="rId2"/>
              </a:rPr>
              <a:t>https://nautilus.org/briefing-books/australian-defence-facilities/nuclear-capable-b-52h-stratofortress-bombers-project</a:t>
            </a:r>
            <a:r>
              <a:rPr lang="en-AU">
                <a:hlinkClick r:id="rId2"/>
              </a:rPr>
              <a:t>/</a:t>
            </a:r>
            <a:r>
              <a:rPr lang="en-AU"/>
              <a:t> Jorgen Doyle</a:t>
            </a:r>
            <a:r>
              <a:rPr lang="en-AU" dirty="0"/>
              <a:t> </a:t>
            </a:r>
            <a:r>
              <a:rPr lang="en-AU">
                <a:hlinkClick r:id="rId3"/>
              </a:rPr>
              <a:t>https</a:t>
            </a:r>
            <a:r>
              <a:rPr lang="en-AU" dirty="0">
                <a:hlinkClick r:id="rId3"/>
              </a:rPr>
              <a:t>://militarisminthent.substack.com/</a:t>
            </a:r>
            <a:r>
              <a:rPr lang="en-A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874917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7380B-EF8F-AD54-6E66-D53FD2F43E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/>
              <a:t>Why worry?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0B14F-3A12-E197-D99B-199D80A335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099" y="1949116"/>
            <a:ext cx="11353801" cy="46493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AU" dirty="0"/>
              <a:t>Known multiple “near misses” from human and technical error </a:t>
            </a:r>
          </a:p>
          <a:p>
            <a:pPr marL="0" indent="0">
              <a:buNone/>
            </a:pPr>
            <a:endParaRPr lang="en-AU" dirty="0"/>
          </a:p>
          <a:p>
            <a:pPr marL="0" indent="0">
              <a:buNone/>
            </a:pPr>
            <a:r>
              <a:rPr lang="en-AU" dirty="0"/>
              <a:t>Fading concern given other growing catastrophic risks: </a:t>
            </a:r>
          </a:p>
          <a:p>
            <a:pPr marL="0" indent="0">
              <a:buNone/>
            </a:pPr>
            <a:r>
              <a:rPr lang="en-AU" dirty="0"/>
              <a:t>		e.g. Climate change, pandemics, advances in AI </a:t>
            </a:r>
          </a:p>
          <a:p>
            <a:pPr marL="0" indent="0">
              <a:buNone/>
            </a:pPr>
            <a:endParaRPr lang="en-AU" dirty="0"/>
          </a:p>
          <a:p>
            <a:pPr marL="0" indent="0">
              <a:buNone/>
            </a:pPr>
            <a:r>
              <a:rPr lang="en-AU" dirty="0"/>
              <a:t>Not to mention Gaza and other conflicts, cost of living pressures…etc.</a:t>
            </a:r>
          </a:p>
          <a:p>
            <a:pPr marL="0" indent="0">
              <a:buNone/>
            </a:pPr>
            <a:endParaRPr lang="en-AU" dirty="0"/>
          </a:p>
          <a:p>
            <a:pPr marL="0" indent="0" algn="r">
              <a:buNone/>
            </a:pPr>
            <a:r>
              <a:rPr lang="en-AU" sz="1200" dirty="0">
                <a:hlinkClick r:id="rId3"/>
              </a:rPr>
              <a:t>https://www.chathamhouse.org/2014/04/too-close-comfort-cases-near-nuclear-use-and-options-policy</a:t>
            </a:r>
          </a:p>
          <a:p>
            <a:pPr marL="0" indent="0" algn="r">
              <a:buNone/>
            </a:pPr>
            <a:r>
              <a:rPr lang="en-AU" sz="1200" dirty="0">
                <a:hlinkClick r:id="rId3"/>
              </a:rPr>
              <a:t>https://icanw.org.au/wp-content/uploads/ICAN-Nuclear-weapons-and-our-climate-web-pages.pdf</a:t>
            </a:r>
            <a:endParaRPr lang="en-AU" sz="1200" dirty="0"/>
          </a:p>
          <a:p>
            <a:pPr marL="0" indent="0" algn="r">
              <a:buNone/>
            </a:pPr>
            <a:r>
              <a:rPr lang="en-AU" sz="1200" dirty="0">
                <a:hlinkClick r:id="rId4"/>
              </a:rPr>
              <a:t>https://www.sipri.org/publications/2024/sipri-background-papers/nuclear-weapons-and-artificial-intelligence-technological-promises-and-practical-realities</a:t>
            </a:r>
            <a:r>
              <a:rPr lang="en-AU" sz="1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182835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FF42D-3F35-61EC-1E31-FD0217200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/>
              <a:t>And of course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3328B5-E5CB-FE7D-8BA8-63A27680FC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AU" dirty="0"/>
              <a:t>Oppose AUKUS subs  </a:t>
            </a:r>
          </a:p>
          <a:p>
            <a:endParaRPr lang="en-AU" dirty="0"/>
          </a:p>
          <a:p>
            <a:r>
              <a:rPr lang="en-AU" dirty="0"/>
              <a:t>Increases risk of regional conflict</a:t>
            </a:r>
          </a:p>
          <a:p>
            <a:r>
              <a:rPr lang="en-AU" dirty="0"/>
              <a:t>Transfer of weapons grade HEU to a non-nuclear armed state sets a terrible precedent- other countries now interested </a:t>
            </a:r>
          </a:p>
          <a:p>
            <a:r>
              <a:rPr lang="en-AU" dirty="0"/>
              <a:t>“Safeguards” impossible to enforce</a:t>
            </a:r>
          </a:p>
          <a:p>
            <a:r>
              <a:rPr lang="en-AU" dirty="0"/>
              <a:t>Breaches Fissile Material Cut-off Treaty.</a:t>
            </a:r>
          </a:p>
          <a:p>
            <a:r>
              <a:rPr lang="en-AU" dirty="0"/>
              <a:t>Waste nuclear weapons grade material </a:t>
            </a:r>
          </a:p>
          <a:p>
            <a:endParaRPr lang="en-AU" dirty="0"/>
          </a:p>
          <a:p>
            <a:pPr marL="0" indent="0">
              <a:buNone/>
            </a:pPr>
            <a:r>
              <a:rPr lang="en-AU" dirty="0"/>
              <a:t>So flawed on so many other levels as well…</a:t>
            </a:r>
          </a:p>
        </p:txBody>
      </p:sp>
    </p:spTree>
    <p:extLst>
      <p:ext uri="{BB962C8B-B14F-4D97-AF65-F5344CB8AC3E}">
        <p14:creationId xmlns:p14="http://schemas.microsoft.com/office/powerpoint/2010/main" val="40900592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1BD394-8FD4-9BD5-97D4-CA280665F4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Nuclear war and Pine Gap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444008-99E3-0C51-CAB3-7862757506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/>
          <a:lstStyle/>
          <a:p>
            <a:r>
              <a:rPr lang="en-US" dirty="0"/>
              <a:t>is critical for </a:t>
            </a:r>
            <a:r>
              <a:rPr lang="en-US" dirty="0">
                <a:hlinkClick r:id="rId2"/>
              </a:rPr>
              <a:t>US nuclear war-fighting plans and operations</a:t>
            </a:r>
            <a:r>
              <a:rPr lang="en-US" dirty="0"/>
              <a:t>, as well as for conventional operations around the world;</a:t>
            </a:r>
          </a:p>
          <a:p>
            <a:r>
              <a:rPr lang="en-US" dirty="0"/>
              <a:t>automatically pulls Australia into </a:t>
            </a:r>
            <a:r>
              <a:rPr lang="en-US" dirty="0">
                <a:hlinkClick r:id="rId3"/>
              </a:rPr>
              <a:t>US planning for war</a:t>
            </a:r>
            <a:r>
              <a:rPr lang="en-US" dirty="0"/>
              <a:t> with China;</a:t>
            </a:r>
          </a:p>
          <a:p>
            <a:r>
              <a:rPr lang="en-US" dirty="0"/>
              <a:t>renders Australia </a:t>
            </a:r>
            <a:r>
              <a:rPr lang="en-US" dirty="0">
                <a:hlinkClick r:id="rId4"/>
              </a:rPr>
              <a:t>complicit in gross violations of international law</a:t>
            </a:r>
            <a:r>
              <a:rPr lang="en-US" dirty="0"/>
              <a:t>; and</a:t>
            </a:r>
          </a:p>
          <a:p>
            <a:r>
              <a:rPr lang="en-US" dirty="0"/>
              <a:t>means that </a:t>
            </a:r>
            <a:r>
              <a:rPr lang="en-US" dirty="0">
                <a:hlinkClick r:id="rId5"/>
              </a:rPr>
              <a:t>Alice Springs is a priority nuclear target</a:t>
            </a:r>
            <a:r>
              <a:rPr lang="en-US" dirty="0"/>
              <a:t> in the event of full-scale war.</a:t>
            </a:r>
          </a:p>
          <a:p>
            <a:endParaRPr lang="en-AU" dirty="0"/>
          </a:p>
          <a:p>
            <a:pPr marL="3657600" lvl="8" indent="0">
              <a:buNone/>
            </a:pPr>
            <a:r>
              <a:rPr lang="en-AU" sz="3200" dirty="0"/>
              <a:t>Prof Richard Tanter </a:t>
            </a:r>
            <a:r>
              <a:rPr lang="en-AU" dirty="0"/>
              <a:t>March 2025</a:t>
            </a:r>
          </a:p>
        </p:txBody>
      </p:sp>
    </p:spTree>
    <p:extLst>
      <p:ext uri="{BB962C8B-B14F-4D97-AF65-F5344CB8AC3E}">
        <p14:creationId xmlns:p14="http://schemas.microsoft.com/office/powerpoint/2010/main" val="15588870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C69CE-F6B1-CF35-79E7-5C3A2E937F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So- a few actions to chose from…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CA9A14-B9B2-2FEB-E211-3C4411DB77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AU" dirty="0"/>
              <a:t>Contact Albo and Penny Wong - sign the TPNW</a:t>
            </a:r>
          </a:p>
          <a:p>
            <a:r>
              <a:rPr lang="en-AU" dirty="0"/>
              <a:t>Contact your MP- Pledge to sign the TPNW</a:t>
            </a:r>
          </a:p>
          <a:p>
            <a:r>
              <a:rPr lang="en-AU" dirty="0"/>
              <a:t>See if your council is part of the Cities Appeal</a:t>
            </a:r>
          </a:p>
          <a:p>
            <a:r>
              <a:rPr lang="en-AU" dirty="0"/>
              <a:t>Make some noise with your super fund</a:t>
            </a:r>
          </a:p>
          <a:p>
            <a:pPr marL="0" indent="0">
              <a:buNone/>
            </a:pPr>
            <a:endParaRPr lang="en-AU" dirty="0">
              <a:hlinkClick r:id="rId2"/>
            </a:endParaRPr>
          </a:p>
          <a:p>
            <a:pPr marL="0" indent="0">
              <a:buNone/>
            </a:pPr>
            <a:r>
              <a:rPr lang="en-AU" sz="3600" dirty="0">
                <a:hlinkClick r:id="rId2"/>
              </a:rPr>
              <a:t>https://icanw.org.au/action/</a:t>
            </a:r>
            <a:r>
              <a:rPr lang="en-AU" sz="3600" dirty="0"/>
              <a:t> </a:t>
            </a:r>
          </a:p>
          <a:p>
            <a:pPr marL="0" indent="0">
              <a:buNone/>
            </a:pPr>
            <a:endParaRPr lang="en-AU" dirty="0"/>
          </a:p>
          <a:p>
            <a:pPr marL="0" indent="0">
              <a:buNone/>
            </a:pPr>
            <a:r>
              <a:rPr lang="en-AU" dirty="0"/>
              <a:t>Continue to oppose AUKUS</a:t>
            </a:r>
          </a:p>
          <a:p>
            <a:pPr marL="0" indent="0">
              <a:buNone/>
            </a:pPr>
            <a:r>
              <a:rPr lang="en-AU" dirty="0"/>
              <a:t>Lobby for Australia to be nuclear weapons free 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373379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EA49D-5218-975E-AA41-C3852CF006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/>
              <a:t>But wait, there’s more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999074-36F3-72FA-0EA8-EB51B0CB0E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AU" dirty="0"/>
              <a:t>Rising geopolitical rivalries, unpredictable leaders and a climate stressed world means worsening conflicts. </a:t>
            </a:r>
          </a:p>
          <a:p>
            <a:pPr marL="0" indent="0">
              <a:buNone/>
            </a:pPr>
            <a:endParaRPr lang="en-AU" dirty="0"/>
          </a:p>
          <a:p>
            <a:pPr marL="0" indent="0">
              <a:buNone/>
            </a:pPr>
            <a:r>
              <a:rPr lang="en-AU" dirty="0"/>
              <a:t>Recent conflicts - since May 2025:</a:t>
            </a:r>
          </a:p>
          <a:p>
            <a:r>
              <a:rPr lang="en-AU" dirty="0"/>
              <a:t>India and Pakistan traded air strikes</a:t>
            </a:r>
          </a:p>
          <a:p>
            <a:r>
              <a:rPr lang="en-AU" dirty="0"/>
              <a:t>Ukraine drone attack destroyed Russian nuclear capable bombers</a:t>
            </a:r>
          </a:p>
          <a:p>
            <a:r>
              <a:rPr lang="en-AU" dirty="0"/>
              <a:t>Israel bombed Iran’s nuclear facilities</a:t>
            </a:r>
          </a:p>
          <a:p>
            <a:endParaRPr lang="en-AU" dirty="0"/>
          </a:p>
          <a:p>
            <a:pPr marL="0" indent="0">
              <a:buNone/>
            </a:pPr>
            <a:r>
              <a:rPr lang="en-AU" dirty="0"/>
              <a:t>Every day without nuclear war is a lucky day.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9813858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44DD0D-27DB-CBEE-3372-17D671DCF4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/>
              <a:t>Nuclear Weapons - Current state of play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CCAE14-1BCD-D3EB-9017-74543197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348" y="1749287"/>
            <a:ext cx="10757452" cy="44276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About12,300 now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Total yield is much bigger = 146,605 Hiroshima bombs.</a:t>
            </a:r>
          </a:p>
          <a:p>
            <a:pPr marL="0" indent="0">
              <a:buNone/>
            </a:pPr>
            <a:r>
              <a:rPr lang="en-US" dirty="0"/>
              <a:t>“Low yield” = 30 Kt  i.e. twice the size of Hiroshima bomb.</a:t>
            </a:r>
          </a:p>
          <a:p>
            <a:pPr marL="0" indent="0">
              <a:buNone/>
            </a:pPr>
            <a:endParaRPr lang="en-US" dirty="0"/>
          </a:p>
          <a:p>
            <a:pPr marL="0" indent="0" algn="r">
              <a:buNone/>
            </a:pPr>
            <a:r>
              <a:rPr lang="en-AU" sz="900" dirty="0" err="1">
                <a:hlinkClick r:id="rId3"/>
              </a:rPr>
              <a:t>Htt</a:t>
            </a:r>
            <a:endParaRPr lang="en-AU" sz="900" dirty="0">
              <a:hlinkClick r:id="rId3"/>
            </a:endParaRPr>
          </a:p>
          <a:p>
            <a:pPr marL="0" indent="0" algn="r">
              <a:buNone/>
            </a:pPr>
            <a:r>
              <a:rPr lang="en-US" sz="1700" b="1" dirty="0"/>
              <a:t>Wargaming Nuclear Deterrence and Its Failures in a U.S.–China Conflict over Taiwan </a:t>
            </a:r>
          </a:p>
          <a:p>
            <a:pPr marL="0" indent="0" algn="r">
              <a:buNone/>
            </a:pPr>
            <a:r>
              <a:rPr lang="en-AU" sz="1700" dirty="0">
                <a:hlinkClick r:id="rId3"/>
              </a:rPr>
              <a:t>https://www.csis.org/analysis/confronting-armageddon</a:t>
            </a:r>
          </a:p>
          <a:p>
            <a:pPr marL="0" indent="0" algn="r">
              <a:buNone/>
            </a:pPr>
            <a:r>
              <a:rPr lang="en-AU" sz="1700" dirty="0">
                <a:hlinkClick r:id="rId3"/>
              </a:rPr>
              <a:t>ps://www.mja.com.au/journal/2025/222/11/ending-nuclear-weapons-they-end-us</a:t>
            </a:r>
            <a:endParaRPr lang="en-AU" sz="1700" dirty="0"/>
          </a:p>
        </p:txBody>
      </p:sp>
    </p:spTree>
    <p:extLst>
      <p:ext uri="{BB962C8B-B14F-4D97-AF65-F5344CB8AC3E}">
        <p14:creationId xmlns:p14="http://schemas.microsoft.com/office/powerpoint/2010/main" val="2594825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C3B821-3CAC-BEF2-2F36-D78AE1C69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Decade long climate impacts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BC85AC-C45C-A7AD-385A-0508657555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global climate disruption caused by the smoke </a:t>
            </a:r>
          </a:p>
          <a:p>
            <a:pPr marL="0" indent="0">
              <a:buNone/>
            </a:pPr>
            <a:r>
              <a:rPr lang="en-US" dirty="0"/>
              <a:t>pouring from cities ignited by </a:t>
            </a:r>
            <a:r>
              <a:rPr lang="en-US" b="1" dirty="0"/>
              <a:t>just 2% of the current arsenal </a:t>
            </a:r>
          </a:p>
          <a:p>
            <a:pPr marL="0" indent="0">
              <a:buNone/>
            </a:pPr>
            <a:r>
              <a:rPr lang="en-US" dirty="0"/>
              <a:t>could result in over two billion people starving.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498761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105" name="Picture 1">
            <a:extLst>
              <a:ext uri="{FF2B5EF4-FFF2-40B4-BE49-F238E27FC236}">
                <a16:creationId xmlns:a16="http://schemas.microsoft.com/office/drawing/2014/main" id="{56E60B5D-7F95-79E6-5B82-DCB258C372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1"/>
            <a:ext cx="10221913" cy="550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5106" name="Title 1">
            <a:extLst>
              <a:ext uri="{FF2B5EF4-FFF2-40B4-BE49-F238E27FC236}">
                <a16:creationId xmlns:a16="http://schemas.microsoft.com/office/drawing/2014/main" id="{B71582A3-730C-2ACF-B6FA-94FAF3FED0F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5397500"/>
            <a:ext cx="8229600" cy="1436688"/>
          </a:xfrm>
        </p:spPr>
        <p:txBody>
          <a:bodyPr/>
          <a:lstStyle/>
          <a:p>
            <a:r>
              <a:rPr lang="en-AU" altLang="en-US" sz="2400" dirty="0"/>
              <a:t>- 15 kt explosion Hiroshima: 13 km</a:t>
            </a:r>
            <a:r>
              <a:rPr lang="en-AU" altLang="en-US" sz="2400" baseline="30000" dirty="0"/>
              <a:t>2 </a:t>
            </a:r>
            <a:r>
              <a:rPr lang="en-AU" altLang="en-US" sz="2400" dirty="0"/>
              <a:t>burned</a:t>
            </a:r>
            <a:br>
              <a:rPr lang="en-AU" altLang="en-US" sz="2400" dirty="0"/>
            </a:br>
            <a:r>
              <a:rPr lang="en-AU" altLang="en-US" sz="2400" dirty="0"/>
              <a:t>- 5 Mt explosion on a city: 1600 km</a:t>
            </a:r>
            <a:r>
              <a:rPr lang="en-AU" altLang="en-US" sz="2400" baseline="30000" dirty="0"/>
              <a:t>2</a:t>
            </a:r>
            <a:r>
              <a:rPr lang="en-AU" altLang="en-US" sz="2400" dirty="0"/>
              <a:t> will burn in firestorm; more in a conflagration 				</a:t>
            </a:r>
            <a:r>
              <a:rPr lang="en-AU" altLang="en-US" sz="1600" dirty="0"/>
              <a:t>Slide Tilman Ruff</a:t>
            </a:r>
          </a:p>
        </p:txBody>
      </p:sp>
      <p:sp>
        <p:nvSpPr>
          <p:cNvPr id="175107" name="Content Placeholder 2">
            <a:extLst>
              <a:ext uri="{FF2B5EF4-FFF2-40B4-BE49-F238E27FC236}">
                <a16:creationId xmlns:a16="http://schemas.microsoft.com/office/drawing/2014/main" id="{35557677-00F4-60E6-66AA-5AA40A6F32C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 flipV="1">
            <a:off x="9994789" y="5268914"/>
            <a:ext cx="181085" cy="128586"/>
          </a:xfrm>
        </p:spPr>
        <p:txBody>
          <a:bodyPr>
            <a:normAutofit fontScale="25000" lnSpcReduction="20000"/>
          </a:bodyPr>
          <a:lstStyle/>
          <a:p>
            <a:endParaRPr lang="en-US" alt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009" name="Picture 1">
            <a:extLst>
              <a:ext uri="{FF2B5EF4-FFF2-40B4-BE49-F238E27FC236}">
                <a16:creationId xmlns:a16="http://schemas.microsoft.com/office/drawing/2014/main" id="{DBDC6B40-C50E-CC2B-315E-B55AAD8DC2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6326" y="-89738"/>
            <a:ext cx="8703632" cy="6609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1010" name="TextBox 6">
            <a:extLst>
              <a:ext uri="{FF2B5EF4-FFF2-40B4-BE49-F238E27FC236}">
                <a16:creationId xmlns:a16="http://schemas.microsoft.com/office/drawing/2014/main" id="{169C6564-E914-CAA5-04B2-B14E480776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4020" y="2768601"/>
            <a:ext cx="7981950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en-US" altLang="en-US" sz="3200" b="1">
                <a:solidFill>
                  <a:srgbClr val="FFFF00"/>
                </a:solidFill>
              </a:rPr>
              <a:t>Nuclear Winter</a:t>
            </a:r>
          </a:p>
          <a:p>
            <a:pPr algn="ctr">
              <a:spcAft>
                <a:spcPts val="600"/>
              </a:spcAft>
            </a:pPr>
            <a:r>
              <a:rPr lang="en-US" altLang="en-US" sz="3200">
                <a:solidFill>
                  <a:srgbClr val="C00000"/>
                </a:solidFill>
              </a:rPr>
              <a:t>Cold, dry, dark, and more UV</a:t>
            </a:r>
          </a:p>
          <a:p>
            <a:pPr algn="ctr">
              <a:spcAft>
                <a:spcPts val="600"/>
              </a:spcAft>
            </a:pPr>
            <a:r>
              <a:rPr lang="en-US" altLang="en-US" sz="3200">
                <a:solidFill>
                  <a:srgbClr val="C00000"/>
                </a:solidFill>
              </a:rPr>
              <a:t>Crops dying and global famine</a:t>
            </a:r>
          </a:p>
        </p:txBody>
      </p:sp>
      <p:sp>
        <p:nvSpPr>
          <p:cNvPr id="171011" name="TextBox 8">
            <a:extLst>
              <a:ext uri="{FF2B5EF4-FFF2-40B4-BE49-F238E27FC236}">
                <a16:creationId xmlns:a16="http://schemas.microsoft.com/office/drawing/2014/main" id="{0223863E-5466-A33C-D281-E1C9DEEE5F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4064" y="6519864"/>
            <a:ext cx="348297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en-US" sz="1600">
                <a:solidFill>
                  <a:srgbClr val="7F7F7F"/>
                </a:solidFill>
              </a:rPr>
              <a:t>© 2009 Scientific American Inc</a:t>
            </a:r>
          </a:p>
        </p:txBody>
      </p:sp>
    </p:spTree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5C5269-9A4C-41B6-AEB5-B5B24494D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7F57AF7-5F97-1FFB-5FF2-359639AC01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7431" y="105634"/>
            <a:ext cx="10171914" cy="619926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8FACBC4-BD81-D367-A5C6-F42DD25BB351}"/>
              </a:ext>
            </a:extLst>
          </p:cNvPr>
          <p:cNvSpPr txBox="1"/>
          <p:nvPr/>
        </p:nvSpPr>
        <p:spPr>
          <a:xfrm>
            <a:off x="2274073" y="6429200"/>
            <a:ext cx="8449803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AU" sz="9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Bulletin of the Atomic Scientists’ Nuclear Notebook (</a:t>
            </a:r>
            <a:r>
              <a:rPr lang="en-AU" sz="9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3"/>
              </a:rPr>
              <a:t>go.nature.com/4JQYHWT</a:t>
            </a:r>
            <a:r>
              <a:rPr lang="en-AU" sz="9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</a:t>
            </a:r>
            <a:endParaRPr lang="en-AU" sz="900" dirty="0"/>
          </a:p>
        </p:txBody>
      </p:sp>
    </p:spTree>
    <p:extLst>
      <p:ext uri="{BB962C8B-B14F-4D97-AF65-F5344CB8AC3E}">
        <p14:creationId xmlns:p14="http://schemas.microsoft.com/office/powerpoint/2010/main" val="39167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1129BE-F456-3158-23C5-0AFC222B50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Outside US &amp;UK arsenals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E29C5A-CA8E-DD5F-D3AE-5C958FC5AB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3C20FE5-3333-A66C-9049-B7E6C90A8D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111" y="1496847"/>
            <a:ext cx="10714079" cy="483585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DEE580B-AEE0-0B40-1A8B-98ABA244EF55}"/>
              </a:ext>
            </a:extLst>
          </p:cNvPr>
          <p:cNvSpPr txBox="1"/>
          <p:nvPr/>
        </p:nvSpPr>
        <p:spPr>
          <a:xfrm>
            <a:off x="2274073" y="6429200"/>
            <a:ext cx="8449803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AU" sz="9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Bulletin of the Atomic Scientists’ Nuclear Notebook (</a:t>
            </a:r>
            <a:r>
              <a:rPr lang="en-AU" sz="9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3"/>
              </a:rPr>
              <a:t>go.nature.com/4JQYHWT</a:t>
            </a:r>
            <a:r>
              <a:rPr lang="en-AU" sz="9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</a:t>
            </a:r>
            <a:endParaRPr lang="en-AU" sz="900" dirty="0"/>
          </a:p>
        </p:txBody>
      </p:sp>
    </p:spTree>
    <p:extLst>
      <p:ext uri="{BB962C8B-B14F-4D97-AF65-F5344CB8AC3E}">
        <p14:creationId xmlns:p14="http://schemas.microsoft.com/office/powerpoint/2010/main" val="1003209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780</TotalTime>
  <Words>1867</Words>
  <Application>Microsoft Office PowerPoint</Application>
  <PresentationFormat>Widescreen</PresentationFormat>
  <Paragraphs>177</Paragraphs>
  <Slides>22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Aptos</vt:lpstr>
      <vt:lpstr>Aptos Display</vt:lpstr>
      <vt:lpstr>Arial</vt:lpstr>
      <vt:lpstr>Office Theme</vt:lpstr>
      <vt:lpstr>Nuclear Weapons Think global – act local</vt:lpstr>
      <vt:lpstr>Why worry?</vt:lpstr>
      <vt:lpstr>But wait, there’s more</vt:lpstr>
      <vt:lpstr>Nuclear Weapons - Current state of play</vt:lpstr>
      <vt:lpstr>Decade long climate impacts</vt:lpstr>
      <vt:lpstr>- 15 kt explosion Hiroshima: 13 km2 burned - 5 Mt explosion on a city: 1600 km2 will burn in firestorm; more in a conflagration     Slide Tilman Ruff</vt:lpstr>
      <vt:lpstr>PowerPoint Presentation</vt:lpstr>
      <vt:lpstr>PowerPoint Presentation</vt:lpstr>
      <vt:lpstr>Outside US &amp;UK arsenals</vt:lpstr>
      <vt:lpstr>A worldwide nuclear arms race is underway. </vt:lpstr>
      <vt:lpstr>Heading in the wrong direction</vt:lpstr>
      <vt:lpstr>What is unrealistic?</vt:lpstr>
      <vt:lpstr>After World War II, a global movement arose  </vt:lpstr>
      <vt:lpstr>Working for a nuclear weapons free future</vt:lpstr>
      <vt:lpstr>What can we do ?</vt:lpstr>
      <vt:lpstr>PowerPoint Presentation</vt:lpstr>
      <vt:lpstr>Is your local council on board?</vt:lpstr>
      <vt:lpstr>Are you funding nuclear weapons companies with your Super?</vt:lpstr>
      <vt:lpstr>Keeping Australia Nuclear Weapons Free</vt:lpstr>
      <vt:lpstr>And of course</vt:lpstr>
      <vt:lpstr>Nuclear war and Pine Gap </vt:lpstr>
      <vt:lpstr>So- a few actions to chose from…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Margaret Beavis</dc:creator>
  <cp:lastModifiedBy>Margaret Beavis</cp:lastModifiedBy>
  <cp:revision>9</cp:revision>
  <dcterms:created xsi:type="dcterms:W3CDTF">2025-08-15T23:05:29Z</dcterms:created>
  <dcterms:modified xsi:type="dcterms:W3CDTF">2025-08-18T08:22:56Z</dcterms:modified>
</cp:coreProperties>
</file>